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546" r:id="rId2"/>
    <p:sldId id="543" r:id="rId3"/>
    <p:sldId id="535" r:id="rId4"/>
    <p:sldId id="536" r:id="rId5"/>
    <p:sldId id="458" r:id="rId6"/>
    <p:sldId id="545" r:id="rId7"/>
    <p:sldId id="537" r:id="rId8"/>
    <p:sldId id="460" r:id="rId9"/>
    <p:sldId id="538" r:id="rId10"/>
    <p:sldId id="377" r:id="rId11"/>
    <p:sldId id="539" r:id="rId12"/>
    <p:sldId id="540" r:id="rId13"/>
    <p:sldId id="541" r:id="rId14"/>
    <p:sldId id="542" r:id="rId15"/>
    <p:sldId id="461"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1873" autoAdjust="0"/>
  </p:normalViewPr>
  <p:slideViewPr>
    <p:cSldViewPr snapToGrid="0" snapToObjects="1">
      <p:cViewPr varScale="1">
        <p:scale>
          <a:sx n="42" d="100"/>
          <a:sy n="42" d="100"/>
        </p:scale>
        <p:origin x="560" y="36"/>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6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8885DDB-7CDD-467A-863A-32E2C86EE956}" type="datetimeFigureOut">
              <a:rPr lang="en-US"/>
              <a:pPr>
                <a:defRPr/>
              </a:pPr>
              <a:t>11/4/2017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42DF3FA-969F-44AA-8C4C-818114EEA085}" type="slidenum">
              <a:rPr lang="en-US"/>
              <a:pPr>
                <a:defRPr/>
              </a:pPr>
              <a:t>‹#›</a:t>
            </a:fld>
            <a:endParaRPr lang="en-US"/>
          </a:p>
        </p:txBody>
      </p:sp>
    </p:spTree>
    <p:extLst>
      <p:ext uri="{BB962C8B-B14F-4D97-AF65-F5344CB8AC3E}">
        <p14:creationId xmlns:p14="http://schemas.microsoft.com/office/powerpoint/2010/main" val="223747762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fld id="{7B692079-E811-E846-AC64-D216A14A7F4D}" type="slidenum">
              <a:rPr lang="en-GB" sz="1200" smtClean="0">
                <a:latin typeface="Times New Roman" charset="0"/>
              </a:rPr>
              <a:pPr algn="r" eaLnBrk="1" hangingPunct="1">
                <a:defRPr/>
              </a:pPr>
              <a:t>10</a:t>
            </a:fld>
            <a:endParaRPr lang="en-GB" sz="1200">
              <a:latin typeface="Times New Roman" charset="0"/>
            </a:endParaRPr>
          </a:p>
        </p:txBody>
      </p:sp>
      <p:sp>
        <p:nvSpPr>
          <p:cNvPr id="10242" name="Rectangle 2"/>
          <p:cNvSpPr>
            <a:spLocks noGrp="1" noRot="1" noChangeAspect="1" noChangeArrowheads="1" noTextEdit="1"/>
          </p:cNvSpPr>
          <p:nvPr>
            <p:ph type="sldImg"/>
          </p:nvPr>
        </p:nvSpPr>
        <p:spPr bwMode="auto">
          <a:xfrm>
            <a:off x="1146175"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3"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eaLnBrk="1" hangingPunct="1"/>
            <a:endParaRPr lang="en-GB">
              <a:latin typeface="Calibri" charset="0"/>
            </a:endParaRPr>
          </a:p>
          <a:p>
            <a:pPr defTabSz="914400" eaLnBrk="1" hangingPunct="1"/>
            <a:r>
              <a:rPr lang="en-GB">
                <a:latin typeface="Calibri" charset="0"/>
              </a:rPr>
              <a:t>Also Jamtvedt et al 2007 – feedback to staff needs to be intensive.  Tends to be easier to push change through when adherence to practice is low (back to 80/20 rule).  So better the results, the more facilitator has to work.</a:t>
            </a:r>
          </a:p>
          <a:p>
            <a:pPr defTabSz="914400" eaLnBrk="1" hangingPunct="1"/>
            <a:endParaRPr lang="en-GB">
              <a:latin typeface="Calibri" charset="0"/>
            </a:endParaRPr>
          </a:p>
          <a:p>
            <a:pPr defTabSz="914400" eaLnBrk="1" hangingPunct="1"/>
            <a:r>
              <a:rPr lang="en-GB">
                <a:latin typeface="Calibri" charset="0"/>
              </a:rPr>
              <a:t>Keep doing them – not just one at the beginning but after change has started.</a:t>
            </a:r>
          </a:p>
          <a:p>
            <a:pPr defTabSz="914400" eaLnBrk="1" hangingPunct="1"/>
            <a:endParaRPr lang="en-GB">
              <a:latin typeface="Calibri" charset="0"/>
            </a:endParaRPr>
          </a:p>
          <a:p>
            <a:pPr defTabSz="914400" eaLnBrk="1" hangingPunct="1"/>
            <a:r>
              <a:rPr lang="en-GB">
                <a:latin typeface="Calibri" charset="0"/>
              </a:rPr>
              <a:t>~Engagement of senior leaders is a significant factor in sustaining improvement (Ham 2003)</a:t>
            </a:r>
          </a:p>
          <a:p>
            <a:pPr defTabSz="914400" eaLnBrk="1" hangingPunct="1"/>
            <a:endParaRPr lang="en-GB">
              <a:latin typeface="Calibri" charset="0"/>
            </a:endParaRPr>
          </a:p>
          <a:p>
            <a:pPr defTabSz="914400" eaLnBrk="1" hangingPunct="1"/>
            <a:r>
              <a:rPr lang="en-GB">
                <a:latin typeface="Calibri" charset="0"/>
              </a:rPr>
              <a:t>One way of producing interventions in the consistently effective bracket, would be to give reminders at these interaction CG meetings on an ongoing basis.  May  be lead for the uadit could report back on action plan progress.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FD3448-CC1B-44C4-A60F-083A6C1C9400}" type="datetimeFigureOut">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53116B-E77D-43D6-BD91-89C739E32C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274F57F2-592B-4122-A16D-9AD0B70CAA33}" type="datetimeFigureOut">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A548CE-B6CE-4F80-BC7A-8A607EFC2DA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9FF20224-53ED-44BB-8D99-12A9F0DB1659}" type="datetimeFigureOut">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4CFFE8-EE05-4FD8-BF8E-138983DFD2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DD8D8808-E95A-4547-917C-005B8CDA5987}" type="datetimeFigureOut">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14911-25FB-4F30-924E-1A45D6DA3E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7724603F-172A-4463-9166-8254619A47C3}" type="datetimeFigureOut">
              <a:rPr lang="en-US"/>
              <a:pPr>
                <a:defRPr/>
              </a:pPr>
              <a:t>11/4/2017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3EF53D-98C6-4A1A-B736-86FF5A7DB1C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E05A6226-DDCC-4F37-817B-79A9F3895CD1}" type="datetimeFigureOut">
              <a:rPr lang="en-US"/>
              <a:pPr>
                <a:defRPr/>
              </a:pPr>
              <a:t>11/4/2017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A5EAC5-8742-44F5-80E9-BC69525717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5DBE0027-82B6-4EF1-AAA0-B3378C0BA262}" type="datetimeFigureOut">
              <a:rPr lang="en-US"/>
              <a:pPr>
                <a:defRPr/>
              </a:pPr>
              <a:t>11/4/2017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9D6BFB8-2637-491F-AE7A-0A4E241A75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B7CD490-75F4-44E6-8FCD-8B651F24DBC7}" type="datetimeFigureOut">
              <a:rPr lang="en-US"/>
              <a:pPr>
                <a:defRPr/>
              </a:pPr>
              <a:t>11/4/2017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6882B9-8CC3-4FD6-84B1-997EA2162F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BC5BDE-B16C-494E-8579-AB62C0F05AA1}" type="datetimeFigureOut">
              <a:rPr lang="en-US"/>
              <a:pPr>
                <a:defRPr/>
              </a:pPr>
              <a:t>11/4/2017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32B9DC-48E1-42CE-AC50-E3E1C852A2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EF0C05B8-F10D-4A92-9E30-9C6B76B3DBBF}" type="datetimeFigureOut">
              <a:rPr lang="en-US"/>
              <a:pPr>
                <a:defRPr/>
              </a:pPr>
              <a:t>11/4/2017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B06CF4-8BB2-478C-8F65-1DB831D44C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DEBBF67-CBB2-42E5-91C9-CA88F6FD36AB}" type="datetimeFigureOut">
              <a:rPr lang="en-US"/>
              <a:pPr>
                <a:defRPr/>
              </a:pPr>
              <a:t>11/4/2017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180639-E151-4F39-AC01-79B8DEBF00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CBD5816-B973-4704-B873-B08671B8B3E2}" type="datetimeFigureOut">
              <a:rPr lang="en-US"/>
              <a:pPr>
                <a:defRPr/>
              </a:pPr>
              <a:t>11/4/2017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dirty="0" err="1"/>
              <a:t>Carolyn.johnston@stgeorges.nhs.uk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r>
              <a:rPr lang="en-US" dirty="0"/>
              <a:t>@</a:t>
            </a:r>
            <a:r>
              <a:rPr lang="en-US" dirty="0" err="1"/>
              <a:t>Drcjohn</a:t>
            </a:r>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07457"/>
            <a:ext cx="7772400" cy="1470025"/>
          </a:xfrm>
        </p:spPr>
        <p:txBody>
          <a:bodyPr/>
          <a:lstStyle/>
          <a:p>
            <a:r>
              <a:rPr lang="en-US" dirty="0">
                <a:solidFill>
                  <a:srgbClr val="800000"/>
                </a:solidFill>
              </a:rPr>
              <a:t>Making changes</a:t>
            </a:r>
          </a:p>
        </p:txBody>
      </p:sp>
      <p:pic>
        <p:nvPicPr>
          <p:cNvPr id="4" name="Picture 3" descr="Screen Shot 2016-11-02 at 14.33.58.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8115" y="4782631"/>
            <a:ext cx="7507864" cy="2075369"/>
          </a:xfrm>
          <a:prstGeom prst="rect">
            <a:avLst/>
          </a:prstGeom>
        </p:spPr>
      </p:pic>
    </p:spTree>
    <p:extLst>
      <p:ext uri="{BB962C8B-B14F-4D97-AF65-F5344CB8AC3E}">
        <p14:creationId xmlns:p14="http://schemas.microsoft.com/office/powerpoint/2010/main" val="462026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bwMode="auto">
          <a:xfrm>
            <a:off x="395287" y="1178351"/>
            <a:ext cx="8112857" cy="1424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br>
              <a:rPr lang="en-GB" sz="1300" b="1" dirty="0">
                <a:latin typeface="Arial" charset="0"/>
                <a:ea typeface="ＭＳ Ｐゴシック" charset="0"/>
                <a:cs typeface="ＭＳ Ｐゴシック" charset="0"/>
              </a:rPr>
            </a:br>
            <a:r>
              <a:rPr lang="en-GB" sz="3600" dirty="0">
                <a:latin typeface="Arial" charset="0"/>
                <a:ea typeface="ＭＳ Ｐゴシック" charset="0"/>
                <a:cs typeface="ＭＳ Ｐゴシック" charset="0"/>
              </a:rPr>
              <a:t>What interventions work?</a:t>
            </a:r>
            <a:br>
              <a:rPr lang="en-GB" sz="3600" dirty="0">
                <a:latin typeface="Arial" charset="0"/>
                <a:ea typeface="ＭＳ Ｐゴシック" charset="0"/>
                <a:cs typeface="ＭＳ Ｐゴシック" charset="0"/>
              </a:rPr>
            </a:br>
            <a:r>
              <a:rPr lang="en-GB" sz="3600" dirty="0">
                <a:latin typeface="Arial" charset="0"/>
                <a:ea typeface="ＭＳ Ｐゴシック" charset="0"/>
                <a:cs typeface="ＭＳ Ｐゴシック" charset="0"/>
              </a:rPr>
              <a:t> Cochrane review of interventions that lead to clinical behaviour change-</a:t>
            </a:r>
            <a:br>
              <a:rPr lang="en-GB" sz="3600" dirty="0">
                <a:latin typeface="Arial" charset="0"/>
                <a:ea typeface="ＭＳ Ｐゴシック" charset="0"/>
                <a:cs typeface="ＭＳ Ｐゴシック" charset="0"/>
              </a:rPr>
            </a:br>
            <a:endParaRPr lang="en-GB" sz="3600" dirty="0">
              <a:latin typeface="Arial" charset="0"/>
              <a:ea typeface="ＭＳ Ｐゴシック" charset="0"/>
              <a:cs typeface="ＭＳ Ｐゴシック" charset="0"/>
            </a:endParaRPr>
          </a:p>
        </p:txBody>
      </p:sp>
      <p:graphicFrame>
        <p:nvGraphicFramePr>
          <p:cNvPr id="37933" name="Group 45"/>
          <p:cNvGraphicFramePr>
            <a:graphicFrameLocks noGrp="1"/>
          </p:cNvGraphicFramePr>
          <p:nvPr>
            <p:ph idx="1"/>
            <p:extLst>
              <p:ext uri="{D42A27DB-BD31-4B8C-83A1-F6EECF244321}">
                <p14:modId xmlns:p14="http://schemas.microsoft.com/office/powerpoint/2010/main" val="3954422356"/>
              </p:ext>
            </p:extLst>
          </p:nvPr>
        </p:nvGraphicFramePr>
        <p:xfrm>
          <a:off x="539750" y="2130458"/>
          <a:ext cx="8132910" cy="3862175"/>
        </p:xfrm>
        <a:graphic>
          <a:graphicData uri="http://schemas.openxmlformats.org/drawingml/2006/table">
            <a:tbl>
              <a:tblPr/>
              <a:tblGrid>
                <a:gridCol w="4068056">
                  <a:extLst>
                    <a:ext uri="{9D8B030D-6E8A-4147-A177-3AD203B41FA5}">
                      <a16:colId xmlns:a16="http://schemas.microsoft.com/office/drawing/2014/main" val="20000"/>
                    </a:ext>
                  </a:extLst>
                </a:gridCol>
                <a:gridCol w="4064854">
                  <a:extLst>
                    <a:ext uri="{9D8B030D-6E8A-4147-A177-3AD203B41FA5}">
                      <a16:colId xmlns:a16="http://schemas.microsoft.com/office/drawing/2014/main" val="20001"/>
                    </a:ext>
                  </a:extLst>
                </a:gridCol>
              </a:tblGrid>
              <a:tr h="75107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1" i="0" u="none" strike="noStrike" cap="none" normalizeH="0" baseline="0" dirty="0">
                          <a:ln>
                            <a:noFill/>
                          </a:ln>
                          <a:solidFill>
                            <a:schemeClr val="bg1"/>
                          </a:solidFill>
                          <a:effectLst/>
                          <a:latin typeface="Arial" charset="0"/>
                          <a:ea typeface="ＭＳ Ｐゴシック" charset="0"/>
                          <a:cs typeface="ＭＳ Ｐゴシック" charset="0"/>
                        </a:rPr>
                        <a:t>Examples of interventions                   </a:t>
                      </a:r>
                      <a:r>
                        <a:rPr kumimoji="0" lang="en-GB" sz="1400" b="1" i="0" u="none" strike="noStrike" cap="none" normalizeH="0" baseline="0" dirty="0" err="1">
                          <a:ln>
                            <a:noFill/>
                          </a:ln>
                          <a:solidFill>
                            <a:schemeClr val="bg1"/>
                          </a:solidFill>
                          <a:effectLst/>
                          <a:latin typeface="Arial" charset="0"/>
                          <a:ea typeface="ＭＳ Ｐゴシック" charset="0"/>
                          <a:cs typeface="ＭＳ Ｐゴシック" charset="0"/>
                        </a:rPr>
                        <a:t>Bero</a:t>
                      </a:r>
                      <a:r>
                        <a:rPr kumimoji="0" lang="en-GB" sz="1400" b="1" i="0" u="none" strike="noStrike" cap="none" normalizeH="0" baseline="0" dirty="0">
                          <a:ln>
                            <a:noFill/>
                          </a:ln>
                          <a:solidFill>
                            <a:schemeClr val="bg1"/>
                          </a:solidFill>
                          <a:effectLst/>
                          <a:latin typeface="Arial" charset="0"/>
                          <a:ea typeface="ＭＳ Ｐゴシック" charset="0"/>
                          <a:cs typeface="ＭＳ Ｐゴシック" charset="0"/>
                        </a:rPr>
                        <a:t> et al 1998</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1" i="0" u="none" strike="noStrike" cap="none" normalizeH="0" baseline="0" dirty="0">
                          <a:ln>
                            <a:noFill/>
                          </a:ln>
                          <a:solidFill>
                            <a:schemeClr val="bg1"/>
                          </a:solidFill>
                          <a:effectLst/>
                          <a:latin typeface="Arial" charset="0"/>
                          <a:ea typeface="ＭＳ Ｐゴシック" charset="0"/>
                          <a:cs typeface="ＭＳ Ｐゴシック" charset="0"/>
                        </a:rPr>
                        <a:t>How effective?</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0"/>
                  </a:ext>
                </a:extLst>
              </a:tr>
              <a:tr h="131438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a:ln>
                            <a:noFill/>
                          </a:ln>
                          <a:solidFill>
                            <a:schemeClr val="tx1"/>
                          </a:solidFill>
                          <a:effectLst/>
                          <a:latin typeface="Arial" charset="0"/>
                          <a:ea typeface="ＭＳ Ｐゴシック" charset="0"/>
                          <a:cs typeface="ＭＳ Ｐゴシック" charset="0"/>
                        </a:rPr>
                        <a:t>Multifaceted interventions, reminders,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a:ln>
                            <a:noFill/>
                          </a:ln>
                          <a:solidFill>
                            <a:schemeClr val="tx1"/>
                          </a:solidFill>
                          <a:effectLst/>
                          <a:latin typeface="Arial" charset="0"/>
                          <a:ea typeface="ＭＳ Ｐゴシック" charset="0"/>
                          <a:cs typeface="ＭＳ Ｐゴシック" charset="0"/>
                        </a:rPr>
                        <a:t>interactive educational meetings</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a:ln>
                            <a:noFill/>
                          </a:ln>
                          <a:solidFill>
                            <a:schemeClr val="tx1"/>
                          </a:solidFill>
                          <a:effectLst/>
                          <a:latin typeface="Arial" charset="0"/>
                          <a:ea typeface="ＭＳ Ｐゴシック" charset="0"/>
                          <a:cs typeface="ＭＳ Ｐゴシック" charset="0"/>
                        </a:rPr>
                        <a:t>Consistently</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297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a:ln>
                            <a:noFill/>
                          </a:ln>
                          <a:solidFill>
                            <a:schemeClr val="tx1"/>
                          </a:solidFill>
                          <a:effectLst/>
                          <a:latin typeface="Arial" charset="0"/>
                          <a:ea typeface="ＭＳ Ｐゴシック" charset="0"/>
                          <a:cs typeface="ＭＳ Ｐゴシック" charset="0"/>
                        </a:rPr>
                        <a:t>Feedback of clinical performance, local opinion leaders</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a:ln>
                            <a:noFill/>
                          </a:ln>
                          <a:solidFill>
                            <a:schemeClr val="tx1"/>
                          </a:solidFill>
                          <a:effectLst/>
                          <a:latin typeface="Arial" charset="0"/>
                          <a:ea typeface="ＭＳ Ｐゴシック" charset="0"/>
                          <a:cs typeface="ＭＳ Ｐゴシック" charset="0"/>
                        </a:rPr>
                        <a:t>Variably</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6373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a:ln>
                            <a:noFill/>
                          </a:ln>
                          <a:solidFill>
                            <a:schemeClr val="tx1"/>
                          </a:solidFill>
                          <a:effectLst/>
                          <a:latin typeface="Arial" charset="0"/>
                          <a:ea typeface="ＭＳ Ｐゴシック" charset="0"/>
                          <a:cs typeface="ＭＳ Ｐゴシック" charset="0"/>
                        </a:rPr>
                        <a:t>Lectures, distribution of recommendations</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2000" b="0" i="0" u="none" strike="noStrike" cap="none" normalizeH="0" baseline="0" dirty="0">
                          <a:ln>
                            <a:noFill/>
                          </a:ln>
                          <a:solidFill>
                            <a:schemeClr val="tx1"/>
                          </a:solidFill>
                          <a:effectLst/>
                          <a:latin typeface="Arial" charset="0"/>
                          <a:ea typeface="ＭＳ Ｐゴシック" charset="0"/>
                          <a:cs typeface="ＭＳ Ｐゴシック" charset="0"/>
                        </a:rPr>
                        <a:t>Not effective</a:t>
                      </a:r>
                    </a:p>
                  </a:txBody>
                  <a:tcPr marT="45729" marB="4572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7908" name="Text Box 20"/>
          <p:cNvSpPr txBox="1">
            <a:spLocks noChangeArrowheads="1"/>
          </p:cNvSpPr>
          <p:nvPr/>
        </p:nvSpPr>
        <p:spPr bwMode="auto">
          <a:xfrm>
            <a:off x="611188" y="4508500"/>
            <a:ext cx="15128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endParaRPr lang="en-US" sz="1400">
              <a:solidFill>
                <a:schemeClr val="tx2"/>
              </a:solidFill>
            </a:endParaRPr>
          </a:p>
        </p:txBody>
      </p:sp>
    </p:spTree>
    <p:extLst>
      <p:ext uri="{BB962C8B-B14F-4D97-AF65-F5344CB8AC3E}">
        <p14:creationId xmlns:p14="http://schemas.microsoft.com/office/powerpoint/2010/main" val="287759250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72613-0AC8-4960-B565-2752825B4371}"/>
              </a:ext>
            </a:extLst>
          </p:cNvPr>
          <p:cNvSpPr>
            <a:spLocks noGrp="1"/>
          </p:cNvSpPr>
          <p:nvPr>
            <p:ph type="title"/>
          </p:nvPr>
        </p:nvSpPr>
        <p:spPr/>
        <p:txBody>
          <a:bodyPr/>
          <a:lstStyle/>
          <a:p>
            <a:r>
              <a:rPr lang="en-GB" dirty="0"/>
              <a:t>5. Help action by removing obstacles</a:t>
            </a:r>
          </a:p>
        </p:txBody>
      </p:sp>
      <p:sp>
        <p:nvSpPr>
          <p:cNvPr id="3" name="Content Placeholder 2">
            <a:extLst>
              <a:ext uri="{FF2B5EF4-FFF2-40B4-BE49-F238E27FC236}">
                <a16:creationId xmlns:a16="http://schemas.microsoft.com/office/drawing/2014/main" id="{06ACCE7B-33C8-4435-B2ED-BEC84EC983BD}"/>
              </a:ext>
            </a:extLst>
          </p:cNvPr>
          <p:cNvSpPr>
            <a:spLocks noGrp="1"/>
          </p:cNvSpPr>
          <p:nvPr>
            <p:ph idx="1"/>
          </p:nvPr>
        </p:nvSpPr>
        <p:spPr/>
        <p:txBody>
          <a:bodyPr/>
          <a:lstStyle/>
          <a:p>
            <a:r>
              <a:rPr lang="en-GB" dirty="0"/>
              <a:t>What is stopping improvement now?</a:t>
            </a:r>
          </a:p>
          <a:p>
            <a:endParaRPr lang="en-GB" dirty="0"/>
          </a:p>
          <a:p>
            <a:r>
              <a:rPr lang="en-GB" dirty="0"/>
              <a:t>Who can you speak to in the organisation about what you need and why would they help you?</a:t>
            </a:r>
          </a:p>
          <a:p>
            <a:endParaRPr lang="en-GB" dirty="0"/>
          </a:p>
          <a:p>
            <a:r>
              <a:rPr lang="en-GB" dirty="0"/>
              <a:t>(remember NELA is part of CQC inspections and laparotomy care costs ++ money)</a:t>
            </a:r>
          </a:p>
        </p:txBody>
      </p:sp>
    </p:spTree>
    <p:extLst>
      <p:ext uri="{BB962C8B-B14F-4D97-AF65-F5344CB8AC3E}">
        <p14:creationId xmlns:p14="http://schemas.microsoft.com/office/powerpoint/2010/main" val="1433501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675F8-A7FD-4665-BEEF-8AD00D52A6F4}"/>
              </a:ext>
            </a:extLst>
          </p:cNvPr>
          <p:cNvSpPr>
            <a:spLocks noGrp="1"/>
          </p:cNvSpPr>
          <p:nvPr>
            <p:ph type="title"/>
          </p:nvPr>
        </p:nvSpPr>
        <p:spPr/>
        <p:txBody>
          <a:bodyPr/>
          <a:lstStyle/>
          <a:p>
            <a:r>
              <a:rPr lang="en-GB" dirty="0"/>
              <a:t>6. Create short term wins</a:t>
            </a:r>
          </a:p>
        </p:txBody>
      </p:sp>
      <p:sp>
        <p:nvSpPr>
          <p:cNvPr id="3" name="Content Placeholder 2">
            <a:extLst>
              <a:ext uri="{FF2B5EF4-FFF2-40B4-BE49-F238E27FC236}">
                <a16:creationId xmlns:a16="http://schemas.microsoft.com/office/drawing/2014/main" id="{4643B253-E02D-4D24-AF8E-52F9C3D532AB}"/>
              </a:ext>
            </a:extLst>
          </p:cNvPr>
          <p:cNvSpPr>
            <a:spLocks noGrp="1"/>
          </p:cNvSpPr>
          <p:nvPr>
            <p:ph idx="1"/>
          </p:nvPr>
        </p:nvSpPr>
        <p:spPr>
          <a:xfrm>
            <a:off x="457200" y="1600201"/>
            <a:ext cx="8229600" cy="4708524"/>
          </a:xfrm>
        </p:spPr>
        <p:txBody>
          <a:bodyPr/>
          <a:lstStyle/>
          <a:p>
            <a:r>
              <a:rPr lang="en-GB" dirty="0"/>
              <a:t>Start with something easy to build momentum.</a:t>
            </a:r>
          </a:p>
          <a:p>
            <a:endParaRPr lang="en-GB" dirty="0"/>
          </a:p>
        </p:txBody>
      </p:sp>
      <p:pic>
        <p:nvPicPr>
          <p:cNvPr id="4" name="Picture 3" descr="Screen Shot 2017-08-08 at 21.24.10.png">
            <a:extLst>
              <a:ext uri="{FF2B5EF4-FFF2-40B4-BE49-F238E27FC236}">
                <a16:creationId xmlns:a16="http://schemas.microsoft.com/office/drawing/2014/main" id="{1E634D78-DE11-4F87-A90B-AA5E016C5AE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265801" y="2560320"/>
            <a:ext cx="4334173" cy="3748405"/>
          </a:xfrm>
          <a:prstGeom prst="rect">
            <a:avLst/>
          </a:prstGeom>
        </p:spPr>
      </p:pic>
      <p:sp>
        <p:nvSpPr>
          <p:cNvPr id="5" name="TextBox 4">
            <a:extLst>
              <a:ext uri="{FF2B5EF4-FFF2-40B4-BE49-F238E27FC236}">
                <a16:creationId xmlns:a16="http://schemas.microsoft.com/office/drawing/2014/main" id="{5C177DB6-276B-4E1C-B920-4DEDEFFDEFD0}"/>
              </a:ext>
            </a:extLst>
          </p:cNvPr>
          <p:cNvSpPr txBox="1"/>
          <p:nvPr/>
        </p:nvSpPr>
        <p:spPr>
          <a:xfrm>
            <a:off x="594360" y="3093720"/>
            <a:ext cx="3931920" cy="2554545"/>
          </a:xfrm>
          <a:prstGeom prst="rect">
            <a:avLst/>
          </a:prstGeom>
          <a:noFill/>
        </p:spPr>
        <p:txBody>
          <a:bodyPr wrap="square" rtlCol="0">
            <a:spAutoFit/>
          </a:bodyPr>
          <a:lstStyle/>
          <a:p>
            <a:pPr marL="342900" lvl="0" indent="-342900">
              <a:spcBef>
                <a:spcPct val="20000"/>
              </a:spcBef>
              <a:buFont typeface="Arial" charset="0"/>
              <a:buChar char="•"/>
            </a:pPr>
            <a:r>
              <a:rPr lang="en-GB" sz="3200" dirty="0">
                <a:solidFill>
                  <a:prstClr val="black"/>
                </a:solidFill>
                <a:latin typeface="Calibri"/>
              </a:rPr>
              <a:t>How can you use the NELA data to recognise and reward improvements?</a:t>
            </a:r>
          </a:p>
        </p:txBody>
      </p:sp>
    </p:spTree>
    <p:extLst>
      <p:ext uri="{BB962C8B-B14F-4D97-AF65-F5344CB8AC3E}">
        <p14:creationId xmlns:p14="http://schemas.microsoft.com/office/powerpoint/2010/main" val="258547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ADFC4-F29C-4BE8-8D6A-BA0A2FD0ED6C}"/>
              </a:ext>
            </a:extLst>
          </p:cNvPr>
          <p:cNvSpPr>
            <a:spLocks noGrp="1"/>
          </p:cNvSpPr>
          <p:nvPr>
            <p:ph type="title"/>
          </p:nvPr>
        </p:nvSpPr>
        <p:spPr/>
        <p:txBody>
          <a:bodyPr/>
          <a:lstStyle/>
          <a:p>
            <a:r>
              <a:rPr lang="en-GB" dirty="0"/>
              <a:t>7. Sustain acceleration</a:t>
            </a:r>
          </a:p>
        </p:txBody>
      </p:sp>
      <p:sp>
        <p:nvSpPr>
          <p:cNvPr id="3" name="Content Placeholder 2">
            <a:extLst>
              <a:ext uri="{FF2B5EF4-FFF2-40B4-BE49-F238E27FC236}">
                <a16:creationId xmlns:a16="http://schemas.microsoft.com/office/drawing/2014/main" id="{86846747-A396-4DAE-8451-4EB65DF61D9B}"/>
              </a:ext>
            </a:extLst>
          </p:cNvPr>
          <p:cNvSpPr>
            <a:spLocks noGrp="1"/>
          </p:cNvSpPr>
          <p:nvPr>
            <p:ph idx="1"/>
          </p:nvPr>
        </p:nvSpPr>
        <p:spPr/>
        <p:txBody>
          <a:bodyPr/>
          <a:lstStyle/>
          <a:p>
            <a:r>
              <a:rPr lang="en-GB" dirty="0"/>
              <a:t>Push hard after any initial successes, you are increasing your credibility to make things happen!</a:t>
            </a:r>
          </a:p>
        </p:txBody>
      </p:sp>
      <p:pic>
        <p:nvPicPr>
          <p:cNvPr id="5" name="Picture 4">
            <a:extLst>
              <a:ext uri="{FF2B5EF4-FFF2-40B4-BE49-F238E27FC236}">
                <a16:creationId xmlns:a16="http://schemas.microsoft.com/office/drawing/2014/main" id="{3EC8F73D-4E9B-4010-8F13-3FEBA981E815}"/>
              </a:ext>
            </a:extLst>
          </p:cNvPr>
          <p:cNvPicPr>
            <a:picLocks noChangeAspect="1"/>
          </p:cNvPicPr>
          <p:nvPr/>
        </p:nvPicPr>
        <p:blipFill>
          <a:blip r:embed="rId2"/>
          <a:stretch>
            <a:fillRect/>
          </a:stretch>
        </p:blipFill>
        <p:spPr>
          <a:xfrm>
            <a:off x="2370772" y="3221120"/>
            <a:ext cx="4837748" cy="3424473"/>
          </a:xfrm>
          <a:prstGeom prst="rect">
            <a:avLst/>
          </a:prstGeom>
        </p:spPr>
      </p:pic>
    </p:spTree>
    <p:extLst>
      <p:ext uri="{BB962C8B-B14F-4D97-AF65-F5344CB8AC3E}">
        <p14:creationId xmlns:p14="http://schemas.microsoft.com/office/powerpoint/2010/main" val="162054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EADE-86ED-473E-A79B-22303FB27DAF}"/>
              </a:ext>
            </a:extLst>
          </p:cNvPr>
          <p:cNvSpPr>
            <a:spLocks noGrp="1"/>
          </p:cNvSpPr>
          <p:nvPr>
            <p:ph type="title"/>
          </p:nvPr>
        </p:nvSpPr>
        <p:spPr/>
        <p:txBody>
          <a:bodyPr/>
          <a:lstStyle/>
          <a:p>
            <a:r>
              <a:rPr lang="en-GB" dirty="0"/>
              <a:t>Institute change</a:t>
            </a:r>
          </a:p>
        </p:txBody>
      </p:sp>
      <p:sp>
        <p:nvSpPr>
          <p:cNvPr id="3" name="Content Placeholder 2">
            <a:extLst>
              <a:ext uri="{FF2B5EF4-FFF2-40B4-BE49-F238E27FC236}">
                <a16:creationId xmlns:a16="http://schemas.microsoft.com/office/drawing/2014/main" id="{A7A580F2-F540-4FE3-9F1C-192C59842F96}"/>
              </a:ext>
            </a:extLst>
          </p:cNvPr>
          <p:cNvSpPr>
            <a:spLocks noGrp="1"/>
          </p:cNvSpPr>
          <p:nvPr>
            <p:ph idx="1"/>
          </p:nvPr>
        </p:nvSpPr>
        <p:spPr/>
        <p:txBody>
          <a:bodyPr/>
          <a:lstStyle/>
          <a:p>
            <a:r>
              <a:rPr lang="en-GB" dirty="0"/>
              <a:t>Modify hospital policies and procedures to incorporate your changes- e.g. do you need to include in education, new paperwork and induction programmes?</a:t>
            </a:r>
          </a:p>
          <a:p>
            <a:endParaRPr lang="en-GB" dirty="0"/>
          </a:p>
        </p:txBody>
      </p:sp>
      <p:pic>
        <p:nvPicPr>
          <p:cNvPr id="5" name="Picture 4">
            <a:extLst>
              <a:ext uri="{FF2B5EF4-FFF2-40B4-BE49-F238E27FC236}">
                <a16:creationId xmlns:a16="http://schemas.microsoft.com/office/drawing/2014/main" id="{7B1B1A71-83B2-4887-A613-011F3A5C29C6}"/>
              </a:ext>
            </a:extLst>
          </p:cNvPr>
          <p:cNvPicPr>
            <a:picLocks noChangeAspect="1"/>
          </p:cNvPicPr>
          <p:nvPr/>
        </p:nvPicPr>
        <p:blipFill>
          <a:blip r:embed="rId2"/>
          <a:stretch>
            <a:fillRect/>
          </a:stretch>
        </p:blipFill>
        <p:spPr>
          <a:xfrm>
            <a:off x="2363152" y="3657876"/>
            <a:ext cx="4418648" cy="2940410"/>
          </a:xfrm>
          <a:prstGeom prst="rect">
            <a:avLst/>
          </a:prstGeom>
        </p:spPr>
      </p:pic>
    </p:spTree>
    <p:extLst>
      <p:ext uri="{BB962C8B-B14F-4D97-AF65-F5344CB8AC3E}">
        <p14:creationId xmlns:p14="http://schemas.microsoft.com/office/powerpoint/2010/main" val="3906276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latin typeface="Calibri" charset="0"/>
              </a:rPr>
              <a:t>Any questions?</a:t>
            </a:r>
          </a:p>
        </p:txBody>
      </p:sp>
      <p:pic>
        <p:nvPicPr>
          <p:cNvPr id="32770" name="Content Placeholder 3" descr="question-time-Janet.jpg"/>
          <p:cNvPicPr>
            <a:picLocks noGrp="1" noChangeAspect="1"/>
          </p:cNvPicPr>
          <p:nvPr>
            <p:ph idx="1"/>
          </p:nvPr>
        </p:nvPicPr>
        <p:blipFill>
          <a:blip r:embed="rId2" cstate="screen">
            <a:extLst>
              <a:ext uri="{28A0092B-C50C-407E-A947-70E740481C1C}">
                <a14:useLocalDpi xmlns:a14="http://schemas.microsoft.com/office/drawing/2010/main"/>
              </a:ext>
            </a:extLst>
          </a:blip>
          <a:srcRect/>
          <a:stretch>
            <a:fillRect/>
          </a:stretch>
        </p:blipFill>
        <p:spPr>
          <a:xfrm>
            <a:off x="1042988" y="1557338"/>
            <a:ext cx="6851650" cy="3767137"/>
          </a:xfrm>
        </p:spPr>
      </p:pic>
    </p:spTree>
    <p:extLst>
      <p:ext uri="{BB962C8B-B14F-4D97-AF65-F5344CB8AC3E}">
        <p14:creationId xmlns:p14="http://schemas.microsoft.com/office/powerpoint/2010/main" val="6938713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BDC308-01F5-4B25-AF84-A91E5FCFEB9D}"/>
              </a:ext>
            </a:extLst>
          </p:cNvPr>
          <p:cNvPicPr>
            <a:picLocks noChangeAspect="1"/>
          </p:cNvPicPr>
          <p:nvPr/>
        </p:nvPicPr>
        <p:blipFill>
          <a:blip r:embed="rId2"/>
          <a:stretch>
            <a:fillRect/>
          </a:stretch>
        </p:blipFill>
        <p:spPr>
          <a:xfrm>
            <a:off x="2042160" y="1384476"/>
            <a:ext cx="5318760" cy="5290010"/>
          </a:xfrm>
          <a:prstGeom prst="rect">
            <a:avLst/>
          </a:prstGeom>
        </p:spPr>
      </p:pic>
      <p:sp>
        <p:nvSpPr>
          <p:cNvPr id="7" name="Title 6">
            <a:extLst>
              <a:ext uri="{FF2B5EF4-FFF2-40B4-BE49-F238E27FC236}">
                <a16:creationId xmlns:a16="http://schemas.microsoft.com/office/drawing/2014/main" id="{CBF749ED-3711-4F1E-B5B6-4CE6D149FC44}"/>
              </a:ext>
            </a:extLst>
          </p:cNvPr>
          <p:cNvSpPr>
            <a:spLocks noGrp="1"/>
          </p:cNvSpPr>
          <p:nvPr>
            <p:ph type="title"/>
          </p:nvPr>
        </p:nvSpPr>
        <p:spPr/>
        <p:txBody>
          <a:bodyPr/>
          <a:lstStyle/>
          <a:p>
            <a:r>
              <a:rPr lang="en-GB" dirty="0"/>
              <a:t>Kotter’s 8 steps…</a:t>
            </a:r>
          </a:p>
        </p:txBody>
      </p:sp>
    </p:spTree>
    <p:extLst>
      <p:ext uri="{BB962C8B-B14F-4D97-AF65-F5344CB8AC3E}">
        <p14:creationId xmlns:p14="http://schemas.microsoft.com/office/powerpoint/2010/main" val="96007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868AE-7938-4FDA-BEAA-D5BC74AB85EA}"/>
              </a:ext>
            </a:extLst>
          </p:cNvPr>
          <p:cNvSpPr>
            <a:spLocks noGrp="1"/>
          </p:cNvSpPr>
          <p:nvPr>
            <p:ph type="title"/>
          </p:nvPr>
        </p:nvSpPr>
        <p:spPr/>
        <p:txBody>
          <a:bodyPr/>
          <a:lstStyle/>
          <a:p>
            <a:r>
              <a:rPr lang="en-GB" dirty="0"/>
              <a:t>1. “Create a sense of urgency”</a:t>
            </a:r>
          </a:p>
        </p:txBody>
      </p:sp>
      <p:sp>
        <p:nvSpPr>
          <p:cNvPr id="3" name="Content Placeholder 2">
            <a:extLst>
              <a:ext uri="{FF2B5EF4-FFF2-40B4-BE49-F238E27FC236}">
                <a16:creationId xmlns:a16="http://schemas.microsoft.com/office/drawing/2014/main" id="{30B91AD0-B962-43BC-83B4-D4CE632B3C1E}"/>
              </a:ext>
            </a:extLst>
          </p:cNvPr>
          <p:cNvSpPr>
            <a:spLocks noGrp="1"/>
          </p:cNvSpPr>
          <p:nvPr>
            <p:ph idx="1"/>
          </p:nvPr>
        </p:nvSpPr>
        <p:spPr/>
        <p:txBody>
          <a:bodyPr/>
          <a:lstStyle/>
          <a:p>
            <a:r>
              <a:rPr lang="en-GB" dirty="0"/>
              <a:t>What is the current situation and why must it change?</a:t>
            </a:r>
          </a:p>
          <a:p>
            <a:endParaRPr lang="en-GB" dirty="0"/>
          </a:p>
          <a:p>
            <a:r>
              <a:rPr lang="en-GB" dirty="0"/>
              <a:t>How could you do this for your emergency laparotomy patients and NELA standards?</a:t>
            </a:r>
          </a:p>
        </p:txBody>
      </p:sp>
    </p:spTree>
    <p:extLst>
      <p:ext uri="{BB962C8B-B14F-4D97-AF65-F5344CB8AC3E}">
        <p14:creationId xmlns:p14="http://schemas.microsoft.com/office/powerpoint/2010/main" val="75045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AF0AD-5CE1-451D-A816-E0C6BDF4FDDE}"/>
              </a:ext>
            </a:extLst>
          </p:cNvPr>
          <p:cNvSpPr>
            <a:spLocks noGrp="1"/>
          </p:cNvSpPr>
          <p:nvPr>
            <p:ph type="title"/>
          </p:nvPr>
        </p:nvSpPr>
        <p:spPr/>
        <p:txBody>
          <a:bodyPr/>
          <a:lstStyle/>
          <a:p>
            <a:r>
              <a:rPr lang="en-GB" dirty="0"/>
              <a:t>2. “Create a guiding coalition”</a:t>
            </a:r>
          </a:p>
        </p:txBody>
      </p:sp>
      <p:sp>
        <p:nvSpPr>
          <p:cNvPr id="3" name="Content Placeholder 2">
            <a:extLst>
              <a:ext uri="{FF2B5EF4-FFF2-40B4-BE49-F238E27FC236}">
                <a16:creationId xmlns:a16="http://schemas.microsoft.com/office/drawing/2014/main" id="{FADC725E-3167-4235-B65D-641FC82D3F07}"/>
              </a:ext>
            </a:extLst>
          </p:cNvPr>
          <p:cNvSpPr>
            <a:spLocks noGrp="1"/>
          </p:cNvSpPr>
          <p:nvPr>
            <p:ph idx="1"/>
          </p:nvPr>
        </p:nvSpPr>
        <p:spPr/>
        <p:txBody>
          <a:bodyPr/>
          <a:lstStyle/>
          <a:p>
            <a:r>
              <a:rPr lang="en-GB" dirty="0"/>
              <a:t>You can’t improve this on your own- who do you need to recruit to your improvement team?</a:t>
            </a:r>
          </a:p>
        </p:txBody>
      </p:sp>
    </p:spTree>
    <p:extLst>
      <p:ext uri="{BB962C8B-B14F-4D97-AF65-F5344CB8AC3E}">
        <p14:creationId xmlns:p14="http://schemas.microsoft.com/office/powerpoint/2010/main" val="371707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txBox="1">
            <a:spLocks noChangeArrowheads="1"/>
          </p:cNvSpPr>
          <p:nvPr/>
        </p:nvSpPr>
        <p:spPr bwMode="auto">
          <a:xfrm>
            <a:off x="395288" y="404813"/>
            <a:ext cx="84248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341313" defTabSz="455613" eaLnBrk="0" hangingPunct="0">
              <a:defRPr sz="2400">
                <a:solidFill>
                  <a:schemeClr val="tx1"/>
                </a:solidFill>
                <a:latin typeface="Arial" charset="0"/>
                <a:ea typeface="ＭＳ Ｐゴシック" charset="0"/>
                <a:cs typeface="ＭＳ Ｐゴシック" charset="0"/>
              </a:defRPr>
            </a:lvl1pPr>
            <a:lvl2pPr marL="742950" indent="-285750" defTabSz="455613" eaLnBrk="0" hangingPunct="0">
              <a:defRPr sz="2400">
                <a:solidFill>
                  <a:schemeClr val="tx1"/>
                </a:solidFill>
                <a:latin typeface="Arial" charset="0"/>
                <a:ea typeface="ＭＳ Ｐゴシック" charset="0"/>
              </a:defRPr>
            </a:lvl2pPr>
            <a:lvl3pPr marL="1143000" indent="-228600" defTabSz="455613" eaLnBrk="0" hangingPunct="0">
              <a:defRPr sz="2400">
                <a:solidFill>
                  <a:schemeClr val="tx1"/>
                </a:solidFill>
                <a:latin typeface="Arial" charset="0"/>
                <a:ea typeface="ＭＳ Ｐゴシック" charset="0"/>
              </a:defRPr>
            </a:lvl3pPr>
            <a:lvl4pPr marL="1600200" indent="-228600" defTabSz="455613" eaLnBrk="0" hangingPunct="0">
              <a:defRPr sz="2400">
                <a:solidFill>
                  <a:schemeClr val="tx1"/>
                </a:solidFill>
                <a:latin typeface="Arial" charset="0"/>
                <a:ea typeface="ＭＳ Ｐゴシック" charset="0"/>
              </a:defRPr>
            </a:lvl4pPr>
            <a:lvl5pPr marL="2057400" indent="-228600" defTabSz="455613" eaLnBrk="0" hangingPunct="0">
              <a:defRPr sz="2400">
                <a:solidFill>
                  <a:schemeClr val="tx1"/>
                </a:solidFill>
                <a:latin typeface="Arial" charset="0"/>
                <a:ea typeface="ＭＳ Ｐゴシック" charset="0"/>
              </a:defRPr>
            </a:lvl5pPr>
            <a:lvl6pPr marL="2514600" indent="-228600" defTabSz="4556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4556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4556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455613"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Font typeface="Arial" charset="0"/>
              <a:buNone/>
            </a:pPr>
            <a:r>
              <a:rPr lang="en-GB" sz="3600" dirty="0"/>
              <a:t>Plan and analyse: e.g. Stakeholder map</a:t>
            </a:r>
          </a:p>
          <a:p>
            <a:pPr algn="ctr" eaLnBrk="1" hangingPunct="1">
              <a:spcBef>
                <a:spcPct val="20000"/>
              </a:spcBef>
              <a:buFont typeface="Arial" charset="0"/>
              <a:buChar char="•"/>
            </a:pPr>
            <a:endParaRPr lang="en-GB" sz="3200" dirty="0"/>
          </a:p>
          <a:p>
            <a:pPr algn="ctr" eaLnBrk="1" hangingPunct="1">
              <a:spcBef>
                <a:spcPct val="20000"/>
              </a:spcBef>
              <a:buFont typeface="Arial" charset="0"/>
              <a:buChar char="•"/>
            </a:pPr>
            <a:endParaRPr lang="en-GB" sz="3200" dirty="0"/>
          </a:p>
        </p:txBody>
      </p:sp>
      <p:pic>
        <p:nvPicPr>
          <p:cNvPr id="26627" name="Picture 10"/>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763713" y="1052513"/>
            <a:ext cx="6046787" cy="55451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518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8A8D-689E-4C8A-8346-83B5FD5AF2B4}"/>
              </a:ext>
            </a:extLst>
          </p:cNvPr>
          <p:cNvSpPr>
            <a:spLocks noGrp="1"/>
          </p:cNvSpPr>
          <p:nvPr>
            <p:ph type="title"/>
          </p:nvPr>
        </p:nvSpPr>
        <p:spPr/>
        <p:txBody>
          <a:bodyPr/>
          <a:lstStyle/>
          <a:p>
            <a:r>
              <a:rPr lang="en-GB" dirty="0"/>
              <a:t>Breakout</a:t>
            </a:r>
          </a:p>
        </p:txBody>
      </p:sp>
      <p:sp>
        <p:nvSpPr>
          <p:cNvPr id="3" name="Content Placeholder 2">
            <a:extLst>
              <a:ext uri="{FF2B5EF4-FFF2-40B4-BE49-F238E27FC236}">
                <a16:creationId xmlns:a16="http://schemas.microsoft.com/office/drawing/2014/main" id="{CCD599E5-083F-4616-9191-69DB074A9586}"/>
              </a:ext>
            </a:extLst>
          </p:cNvPr>
          <p:cNvSpPr>
            <a:spLocks noGrp="1"/>
          </p:cNvSpPr>
          <p:nvPr>
            <p:ph idx="1"/>
          </p:nvPr>
        </p:nvSpPr>
        <p:spPr/>
        <p:txBody>
          <a:bodyPr/>
          <a:lstStyle/>
          <a:p>
            <a:r>
              <a:rPr lang="en-GB" dirty="0"/>
              <a:t>Who is interested in your NELA improvements?</a:t>
            </a:r>
          </a:p>
          <a:p>
            <a:r>
              <a:rPr lang="en-GB" dirty="0"/>
              <a:t>Try to list them and think about how you might influence them</a:t>
            </a:r>
          </a:p>
        </p:txBody>
      </p:sp>
    </p:spTree>
    <p:extLst>
      <p:ext uri="{BB962C8B-B14F-4D97-AF65-F5344CB8AC3E}">
        <p14:creationId xmlns:p14="http://schemas.microsoft.com/office/powerpoint/2010/main" val="387680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61CD-9658-4B24-98A0-DB3B998F4818}"/>
              </a:ext>
            </a:extLst>
          </p:cNvPr>
          <p:cNvSpPr>
            <a:spLocks noGrp="1"/>
          </p:cNvSpPr>
          <p:nvPr>
            <p:ph type="title"/>
          </p:nvPr>
        </p:nvSpPr>
        <p:spPr/>
        <p:txBody>
          <a:bodyPr/>
          <a:lstStyle/>
          <a:p>
            <a:r>
              <a:rPr lang="en-GB" dirty="0"/>
              <a:t>3. “Create a vision for change”</a:t>
            </a:r>
          </a:p>
        </p:txBody>
      </p:sp>
      <p:sp>
        <p:nvSpPr>
          <p:cNvPr id="3" name="Content Placeholder 2">
            <a:extLst>
              <a:ext uri="{FF2B5EF4-FFF2-40B4-BE49-F238E27FC236}">
                <a16:creationId xmlns:a16="http://schemas.microsoft.com/office/drawing/2014/main" id="{8D5D806E-C455-4B7D-9F9F-16C6C3FCFA8C}"/>
              </a:ext>
            </a:extLst>
          </p:cNvPr>
          <p:cNvSpPr>
            <a:spLocks noGrp="1"/>
          </p:cNvSpPr>
          <p:nvPr>
            <p:ph idx="1"/>
          </p:nvPr>
        </p:nvSpPr>
        <p:spPr/>
        <p:txBody>
          <a:bodyPr/>
          <a:lstStyle/>
          <a:p>
            <a:r>
              <a:rPr lang="en-GB" dirty="0"/>
              <a:t>What are your goals?  How will that look for patients?</a:t>
            </a:r>
          </a:p>
        </p:txBody>
      </p:sp>
      <p:pic>
        <p:nvPicPr>
          <p:cNvPr id="5" name="Picture 4">
            <a:extLst>
              <a:ext uri="{FF2B5EF4-FFF2-40B4-BE49-F238E27FC236}">
                <a16:creationId xmlns:a16="http://schemas.microsoft.com/office/drawing/2014/main" id="{1B19FD77-E41E-4EAA-B3F6-6F6BCC085C54}"/>
              </a:ext>
            </a:extLst>
          </p:cNvPr>
          <p:cNvPicPr>
            <a:picLocks noChangeAspect="1"/>
          </p:cNvPicPr>
          <p:nvPr/>
        </p:nvPicPr>
        <p:blipFill>
          <a:blip r:embed="rId2"/>
          <a:stretch>
            <a:fillRect/>
          </a:stretch>
        </p:blipFill>
        <p:spPr>
          <a:xfrm>
            <a:off x="2909887" y="2511552"/>
            <a:ext cx="2972753" cy="4199604"/>
          </a:xfrm>
          <a:prstGeom prst="rect">
            <a:avLst/>
          </a:prstGeom>
        </p:spPr>
      </p:pic>
    </p:spTree>
    <p:extLst>
      <p:ext uri="{BB962C8B-B14F-4D97-AF65-F5344CB8AC3E}">
        <p14:creationId xmlns:p14="http://schemas.microsoft.com/office/powerpoint/2010/main" val="40667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5" descr="1009933_question_con_1.jpg"/>
          <p:cNvPicPr>
            <a:picLocks noChangeAspect="1"/>
          </p:cNvPicPr>
          <p:nvPr/>
        </p:nvPicPr>
        <p:blipFill>
          <a:blip r:embed="rId2">
            <a:alphaModFix amt="55000"/>
            <a:extLst>
              <a:ext uri="{28A0092B-C50C-407E-A947-70E740481C1C}">
                <a14:useLocalDpi xmlns:a14="http://schemas.microsoft.com/office/drawing/2010/main"/>
              </a:ext>
            </a:extLst>
          </a:blip>
          <a:srcRect/>
          <a:stretch>
            <a:fillRect/>
          </a:stretch>
        </p:blipFill>
        <p:spPr bwMode="auto">
          <a:xfrm>
            <a:off x="1476375" y="836613"/>
            <a:ext cx="5903913" cy="5905500"/>
          </a:xfrm>
          <a:prstGeom prst="rect">
            <a:avLst/>
          </a:prstGeom>
          <a:noFill/>
          <a:ln>
            <a:noFill/>
          </a:ln>
          <a:extLst>
            <a:ext uri="{909E8E84-426E-40DD-AFC4-6F175D3DCCD1}">
              <a14:hiddenFill xmlns:a14="http://schemas.microsoft.com/office/drawing/2010/main">
                <a:solidFill>
                  <a:srgbClr val="FFFFFF">
                    <a:alpha val="5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4" name="Rectangle 2"/>
          <p:cNvSpPr>
            <a:spLocks noGrp="1" noChangeArrowheads="1"/>
          </p:cNvSpPr>
          <p:nvPr>
            <p:ph type="title"/>
          </p:nvPr>
        </p:nvSpPr>
        <p:spPr/>
        <p:txBody>
          <a:bodyPr anchor="t"/>
          <a:lstStyle/>
          <a:p>
            <a:r>
              <a:rPr lang="en-GB" sz="3600">
                <a:latin typeface="Arial" charset="0"/>
              </a:rPr>
              <a:t>Negotiate and influence</a:t>
            </a:r>
          </a:p>
        </p:txBody>
      </p:sp>
      <p:sp>
        <p:nvSpPr>
          <p:cNvPr id="28675" name="Rectangle 3"/>
          <p:cNvSpPr>
            <a:spLocks noGrp="1" noChangeArrowheads="1"/>
          </p:cNvSpPr>
          <p:nvPr>
            <p:ph idx="1"/>
          </p:nvPr>
        </p:nvSpPr>
        <p:spPr/>
        <p:txBody>
          <a:bodyPr/>
          <a:lstStyle/>
          <a:p>
            <a:r>
              <a:rPr lang="en-GB">
                <a:latin typeface="Calibri" charset="0"/>
              </a:rPr>
              <a:t>Who do you need to influence?</a:t>
            </a:r>
          </a:p>
          <a:p>
            <a:r>
              <a:rPr lang="en-GB">
                <a:latin typeface="Calibri" charset="0"/>
              </a:rPr>
              <a:t>What is in it for them?</a:t>
            </a:r>
          </a:p>
          <a:p>
            <a:r>
              <a:rPr lang="en-GB">
                <a:latin typeface="Calibri" charset="0"/>
              </a:rPr>
              <a:t>What position will they adopt?</a:t>
            </a:r>
          </a:p>
          <a:p>
            <a:r>
              <a:rPr lang="en-GB">
                <a:latin typeface="Calibri" charset="0"/>
              </a:rPr>
              <a:t>What will they want to know?</a:t>
            </a:r>
          </a:p>
          <a:p>
            <a:r>
              <a:rPr lang="en-GB">
                <a:latin typeface="Calibri" charset="0"/>
              </a:rPr>
              <a:t>Have you got a clear message?</a:t>
            </a:r>
          </a:p>
        </p:txBody>
      </p:sp>
    </p:spTree>
    <p:extLst>
      <p:ext uri="{BB962C8B-B14F-4D97-AF65-F5344CB8AC3E}">
        <p14:creationId xmlns:p14="http://schemas.microsoft.com/office/powerpoint/2010/main" val="20348616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6463E-F053-48AD-A2DD-24CD6F141495}"/>
              </a:ext>
            </a:extLst>
          </p:cNvPr>
          <p:cNvSpPr>
            <a:spLocks noGrp="1"/>
          </p:cNvSpPr>
          <p:nvPr>
            <p:ph type="title"/>
          </p:nvPr>
        </p:nvSpPr>
        <p:spPr/>
        <p:txBody>
          <a:bodyPr/>
          <a:lstStyle/>
          <a:p>
            <a:r>
              <a:rPr lang="en-GB" dirty="0"/>
              <a:t>4. Enlist a volunteer army</a:t>
            </a:r>
          </a:p>
        </p:txBody>
      </p:sp>
      <p:sp>
        <p:nvSpPr>
          <p:cNvPr id="3" name="Content Placeholder 2">
            <a:extLst>
              <a:ext uri="{FF2B5EF4-FFF2-40B4-BE49-F238E27FC236}">
                <a16:creationId xmlns:a16="http://schemas.microsoft.com/office/drawing/2014/main" id="{C3FD2B75-EBB2-46DB-9B31-6B065515A70B}"/>
              </a:ext>
            </a:extLst>
          </p:cNvPr>
          <p:cNvSpPr>
            <a:spLocks noGrp="1"/>
          </p:cNvSpPr>
          <p:nvPr>
            <p:ph idx="1"/>
          </p:nvPr>
        </p:nvSpPr>
        <p:spPr/>
        <p:txBody>
          <a:bodyPr/>
          <a:lstStyle/>
          <a:p>
            <a:r>
              <a:rPr lang="en-GB" dirty="0"/>
              <a:t>How will you win others over to your ambition?</a:t>
            </a:r>
          </a:p>
          <a:p>
            <a:r>
              <a:rPr lang="en-GB" dirty="0"/>
              <a:t>Who do you need to do the work?</a:t>
            </a:r>
          </a:p>
          <a:p>
            <a:r>
              <a:rPr lang="en-GB" dirty="0"/>
              <a:t>What will motivate them to change?</a:t>
            </a:r>
          </a:p>
        </p:txBody>
      </p:sp>
    </p:spTree>
    <p:extLst>
      <p:ext uri="{BB962C8B-B14F-4D97-AF65-F5344CB8AC3E}">
        <p14:creationId xmlns:p14="http://schemas.microsoft.com/office/powerpoint/2010/main" val="2506131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4287</TotalTime>
  <Words>468</Words>
  <Application>Microsoft Office PowerPoint</Application>
  <PresentationFormat>On-screen Show (4:3)</PresentationFormat>
  <Paragraphs>57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Calibri</vt:lpstr>
      <vt:lpstr>Times New Roman</vt:lpstr>
      <vt:lpstr>Office Theme</vt:lpstr>
      <vt:lpstr>Making changes</vt:lpstr>
      <vt:lpstr>Kotter’s 8 steps…</vt:lpstr>
      <vt:lpstr>1. “Create a sense of urgency”</vt:lpstr>
      <vt:lpstr>2. “Create a guiding coalition”</vt:lpstr>
      <vt:lpstr>PowerPoint Presentation</vt:lpstr>
      <vt:lpstr>Breakout</vt:lpstr>
      <vt:lpstr>3. “Create a vision for change”</vt:lpstr>
      <vt:lpstr>Negotiate and influence</vt:lpstr>
      <vt:lpstr>4. Enlist a volunteer army</vt:lpstr>
      <vt:lpstr> What interventions work?  Cochrane review of interventions that lead to clinical behaviour change- </vt:lpstr>
      <vt:lpstr>5. Help action by removing obstacles</vt:lpstr>
      <vt:lpstr>6. Create short term wins</vt:lpstr>
      <vt:lpstr>7. Sustain acceleration</vt:lpstr>
      <vt:lpstr>Institute change</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Cheung</dc:creator>
  <cp:lastModifiedBy>carolyn_johnston@yahoo.co.uk</cp:lastModifiedBy>
  <cp:revision>61</cp:revision>
  <dcterms:created xsi:type="dcterms:W3CDTF">2012-05-26T21:48:38Z</dcterms:created>
  <dcterms:modified xsi:type="dcterms:W3CDTF">2017-11-05T13:07:29Z</dcterms:modified>
</cp:coreProperties>
</file>